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55" r:id="rId1"/>
  </p:sldMasterIdLst>
  <p:notesMasterIdLst>
    <p:notesMasterId r:id="rId17"/>
  </p:notesMasterIdLst>
  <p:handoutMasterIdLst>
    <p:handoutMasterId r:id="rId18"/>
  </p:handoutMasterIdLst>
  <p:sldIdLst>
    <p:sldId id="363" r:id="rId2"/>
    <p:sldId id="364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</p:sldIdLst>
  <p:sldSz cx="9144000" cy="6858000" type="screen4x3"/>
  <p:notesSz cx="6669088" cy="9926638"/>
  <p:embeddedFontLst>
    <p:embeddedFont>
      <p:font typeface="黑体" panose="02010609060101010101" pitchFamily="49" charset="-122"/>
      <p:regular r:id="rId19"/>
    </p:embeddedFont>
  </p:embeddedFontLst>
  <p:custDataLst>
    <p:tags r:id="rId20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664"/>
    <a:srgbClr val="9746F8"/>
    <a:srgbClr val="143C8C"/>
    <a:srgbClr val="EB1455"/>
    <a:srgbClr val="CC0057"/>
    <a:srgbClr val="D9EDF1"/>
    <a:srgbClr val="8C8C0A"/>
    <a:srgbClr val="FF6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517" autoAdjust="0"/>
  </p:normalViewPr>
  <p:slideViewPr>
    <p:cSldViewPr snapToGrid="0">
      <p:cViewPr varScale="1">
        <p:scale>
          <a:sx n="92" d="100"/>
          <a:sy n="92" d="100"/>
        </p:scale>
        <p:origin x="13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11643"/>
                </a:solidFill>
              </a:defRPr>
            </a:lvl1pPr>
          </a:lstStyle>
          <a:p>
            <a:fld id="{DAE232AB-0B09-4DDA-A742-49ED98427AFE}" type="slidenum">
              <a:rPr lang="en-GB" altLang="zh-CN"/>
              <a:pPr/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2143471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1164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11643"/>
                </a:solidFill>
              </a:defRPr>
            </a:lvl1pPr>
          </a:lstStyle>
          <a:p>
            <a:fld id="{69300947-E8A7-4EC0-A35B-F8E1F16D2AE6}" type="slidenum">
              <a:rPr lang="en-GB" altLang="zh-CN"/>
              <a:pPr/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279890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XP_logo_RGB_ppt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296863"/>
            <a:ext cx="5710237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4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68438" y="3406775"/>
            <a:ext cx="7250112" cy="11128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68438" y="4865688"/>
            <a:ext cx="6323012" cy="1752600"/>
          </a:xfrm>
        </p:spPr>
        <p:txBody>
          <a:bodyPr/>
          <a:lstStyle>
            <a:lvl1pPr marL="0" indent="0">
              <a:spcBef>
                <a:spcPct val="15000"/>
              </a:spcBef>
              <a:buFont typeface="Arial" charset="0"/>
              <a:buNone/>
              <a:defRPr sz="1600"/>
            </a:lvl1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3130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9C4F89-B83B-4E84-92ED-C87339CF08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11183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AABEF-E526-43D3-8EC2-1C7BB8E364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39630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7350" y="1311275"/>
            <a:ext cx="4067175" cy="42751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6925" y="1311275"/>
            <a:ext cx="4068763" cy="42751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E9D91-02D7-49D2-A7CA-5FFF6DCA85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85796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736A8-049D-43D6-9A80-90937AA74D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64301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A01307-15EC-49F0-B0F9-79B839077B5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98445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BEE8C-CD96-4832-978A-B27569A3B3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936150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118A29-8E82-48D7-B087-9BD2D8B40E4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630867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11938-27F5-437A-9F37-75122A44171E}" type="datetime4">
              <a:rPr lang="en-US"/>
              <a:pPr>
                <a:defRPr/>
              </a:pPr>
              <a:t>December 18, 2014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1ED811-B859-4BE5-BA32-5BA7F376710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56974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D48CF-CBE8-473D-A8D6-64973A4258C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063369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4000" y="274638"/>
            <a:ext cx="2071688" cy="531177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7350" y="274638"/>
            <a:ext cx="6064250" cy="531177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A2E02-56E0-4684-A1AA-5824AE3A72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310350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274638"/>
            <a:ext cx="82883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7350" y="1311275"/>
            <a:ext cx="8288338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92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48663" y="6345238"/>
            <a:ext cx="43815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647E6C9-9C67-41F3-AD1C-276597563BC1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3079" name="Picture 7" descr="Lin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4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slide_NXP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4" r="79437" b="13460"/>
          <a:stretch>
            <a:fillRect/>
          </a:stretch>
        </p:blipFill>
        <p:spPr bwMode="auto">
          <a:xfrm>
            <a:off x="171450" y="6243638"/>
            <a:ext cx="14160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charset="0"/>
        </a:defRPr>
      </a:lvl9pPr>
    </p:titleStyle>
    <p:bodyStyle>
      <a:lvl1pPr marL="254000" indent="-254000" algn="l" rtl="0" eaLnBrk="1" fontAlgn="base" hangingPunct="1">
        <a:lnSpc>
          <a:spcPct val="105000"/>
        </a:lnSpc>
        <a:spcBef>
          <a:spcPct val="45000"/>
        </a:spcBef>
        <a:spcAft>
          <a:spcPct val="0"/>
        </a:spcAft>
        <a:buClr>
          <a:srgbClr val="FAB400"/>
        </a:buClr>
        <a:buSzPct val="75000"/>
        <a:buFont typeface="Arial" panose="020B0604020202020204" pitchFamily="34" charset="0"/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112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>
          <a:solidFill>
            <a:srgbClr val="000000"/>
          </a:solidFill>
          <a:latin typeface="+mn-lt"/>
        </a:defRPr>
      </a:lvl2pPr>
      <a:lvl3pPr marL="11684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>
          <a:solidFill>
            <a:srgbClr val="000000"/>
          </a:solidFill>
          <a:latin typeface="+mn-lt"/>
        </a:defRPr>
      </a:lvl3pPr>
      <a:lvl4pPr marL="16256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</a:defRPr>
      </a:lvl4pPr>
      <a:lvl5pPr marL="20828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</a:defRPr>
      </a:lvl5pPr>
      <a:lvl6pPr marL="25400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 sz="1400">
          <a:solidFill>
            <a:srgbClr val="000000"/>
          </a:solidFill>
          <a:latin typeface="+mn-lt"/>
        </a:defRPr>
      </a:lvl6pPr>
      <a:lvl7pPr marL="29972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 sz="1400">
          <a:solidFill>
            <a:srgbClr val="000000"/>
          </a:solidFill>
          <a:latin typeface="+mn-lt"/>
        </a:defRPr>
      </a:lvl7pPr>
      <a:lvl8pPr marL="34544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 sz="1400">
          <a:solidFill>
            <a:srgbClr val="000000"/>
          </a:solidFill>
          <a:latin typeface="+mn-lt"/>
        </a:defRPr>
      </a:lvl8pPr>
      <a:lvl9pPr marL="3911600" indent="-2540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1181100" y="3406775"/>
            <a:ext cx="7537450" cy="1112838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设计题目（中文）</a:t>
            </a:r>
            <a:b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</a:br>
            <a:r>
              <a:rPr lang="zh-CN" altLang="en-US" sz="2000" i="1" smtClean="0">
                <a:solidFill>
                  <a:schemeClr val="tx1"/>
                </a:solidFill>
                <a:ea typeface="黑体" panose="02010609060101010101" pitchFamily="49" charset="-122"/>
              </a:rPr>
              <a:t>英文</a:t>
            </a:r>
            <a:endParaRPr lang="en-US" altLang="zh-CN" sz="2000" i="1" smtClean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5123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239838" y="4865688"/>
            <a:ext cx="6323012" cy="17526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姓名</a:t>
            </a:r>
            <a:endParaRPr lang="en-US" altLang="zh-CN" smtClean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单位</a:t>
            </a:r>
            <a:endParaRPr lang="en-US" altLang="zh-CN" smtClean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mtClean="0">
                <a:solidFill>
                  <a:schemeClr val="tx1"/>
                </a:solidFill>
                <a:ea typeface="黑体" panose="02010609060101010101" pitchFamily="49" charset="-122"/>
              </a:rPr>
              <a:t>___</a:t>
            </a:r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年</a:t>
            </a:r>
            <a:r>
              <a:rPr lang="en-US" altLang="zh-CN" smtClean="0">
                <a:solidFill>
                  <a:schemeClr val="tx1"/>
                </a:solidFill>
                <a:ea typeface="黑体" panose="02010609060101010101" pitchFamily="49" charset="-122"/>
              </a:rPr>
              <a:t>___</a:t>
            </a:r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月</a:t>
            </a:r>
            <a:r>
              <a:rPr lang="en-US" altLang="zh-CN" smtClean="0">
                <a:solidFill>
                  <a:schemeClr val="tx1"/>
                </a:solidFill>
                <a:ea typeface="黑体" panose="02010609060101010101" pitchFamily="49" charset="-122"/>
              </a:rPr>
              <a:t>___</a:t>
            </a:r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4F132810-AF87-4419-92B4-568419A90B37}" type="datetime4">
              <a:rPr lang="en-US" altLang="zh-CN" sz="1000">
                <a:solidFill>
                  <a:schemeClr val="tx1"/>
                </a:solidFill>
              </a:rPr>
              <a:pPr/>
              <a:t>December 18, 2014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6147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670425" y="6542088"/>
            <a:ext cx="2895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000" smtClean="0">
                <a:solidFill>
                  <a:schemeClr val="tx1"/>
                </a:solidFill>
                <a:ea typeface="宋体" panose="02010600030101010101" pitchFamily="2" charset="-122"/>
              </a:rPr>
              <a:t>Subject / Department / Author - </a:t>
            </a:r>
          </a:p>
        </p:txBody>
      </p:sp>
      <p:sp>
        <p:nvSpPr>
          <p:cNvPr id="614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4A844483-A42A-4DDE-91F2-5D612C3D6468}" type="slidenum">
              <a:rPr lang="en-US" altLang="zh-CN" sz="1000">
                <a:solidFill>
                  <a:schemeClr val="tx1"/>
                </a:solidFill>
              </a:rPr>
              <a:pPr/>
              <a:t>2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grpSp>
        <p:nvGrpSpPr>
          <p:cNvPr id="6149" name="Group 2"/>
          <p:cNvGrpSpPr>
            <a:grpSpLocks/>
          </p:cNvGrpSpPr>
          <p:nvPr/>
        </p:nvGrpSpPr>
        <p:grpSpPr bwMode="auto">
          <a:xfrm>
            <a:off x="0" y="0"/>
            <a:ext cx="9144000" cy="6869113"/>
            <a:chOff x="0" y="0"/>
            <a:chExt cx="5760" cy="4327"/>
          </a:xfrm>
        </p:grpSpPr>
        <p:sp>
          <p:nvSpPr>
            <p:cNvPr id="61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60" cy="3314"/>
            </a:xfrm>
            <a:prstGeom prst="rect">
              <a:avLst/>
            </a:prstGeom>
            <a:solidFill>
              <a:srgbClr val="C9D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52" name="Rectangle 4"/>
            <p:cNvSpPr>
              <a:spLocks noChangeArrowheads="1"/>
            </p:cNvSpPr>
            <p:nvPr/>
          </p:nvSpPr>
          <p:spPr bwMode="auto">
            <a:xfrm>
              <a:off x="0" y="3819"/>
              <a:ext cx="5760" cy="508"/>
            </a:xfrm>
            <a:prstGeom prst="rect">
              <a:avLst/>
            </a:prstGeom>
            <a:solidFill>
              <a:srgbClr val="7BB1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53" name="Rectangle 5"/>
            <p:cNvSpPr>
              <a:spLocks noChangeArrowheads="1"/>
            </p:cNvSpPr>
            <p:nvPr/>
          </p:nvSpPr>
          <p:spPr bwMode="auto">
            <a:xfrm>
              <a:off x="0" y="3313"/>
              <a:ext cx="5760" cy="508"/>
            </a:xfrm>
            <a:prstGeom prst="rect">
              <a:avLst/>
            </a:prstGeom>
            <a:solidFill>
              <a:srgbClr val="58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392113" y="2173288"/>
            <a:ext cx="8359775" cy="914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设计项目摘要</a:t>
            </a:r>
            <a:r>
              <a:rPr lang="en-US" altLang="zh-CN" sz="3400" smtClean="0">
                <a:solidFill>
                  <a:schemeClr val="tx1"/>
                </a:solidFill>
                <a:ea typeface="黑体" panose="02010609060101010101" pitchFamily="49" charset="-122"/>
              </a:rPr>
              <a:t/>
            </a:r>
            <a:br>
              <a:rPr lang="en-US" altLang="zh-CN" sz="3400" smtClean="0">
                <a:solidFill>
                  <a:schemeClr val="tx1"/>
                </a:solidFill>
                <a:ea typeface="黑体" panose="02010609060101010101" pitchFamily="49" charset="-122"/>
              </a:rPr>
            </a:br>
            <a:r>
              <a:rPr lang="en-US" altLang="zh-CN" sz="2000" b="0" smtClean="0">
                <a:solidFill>
                  <a:schemeClr val="tx1"/>
                </a:solidFill>
                <a:ea typeface="黑体" panose="02010609060101010101" pitchFamily="49" charset="-122"/>
              </a:rPr>
              <a:t>Abstract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9D715A73-FB2E-47CB-8870-67E806089E55}" type="slidenum">
              <a:rPr lang="en-US" altLang="zh-CN" sz="1000">
                <a:solidFill>
                  <a:schemeClr val="tx1"/>
                </a:solidFill>
              </a:rPr>
              <a:pPr/>
              <a:t>3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GB" sz="2600" smtClean="0">
                <a:solidFill>
                  <a:schemeClr val="tx1"/>
                </a:solidFill>
                <a:ea typeface="黑体" panose="02010609060101010101" pitchFamily="49" charset="-122"/>
              </a:rPr>
              <a:t>项目背景及介绍</a:t>
            </a:r>
            <a:br>
              <a:rPr lang="zh-CN" altLang="en-GB" sz="2600" smtClean="0">
                <a:solidFill>
                  <a:schemeClr val="tx1"/>
                </a:solidFill>
                <a:ea typeface="黑体" panose="02010609060101010101" pitchFamily="49" charset="-122"/>
              </a:rPr>
            </a:br>
            <a:r>
              <a:rPr lang="en-GB" altLang="zh-CN" sz="2600" smtClean="0">
                <a:solidFill>
                  <a:schemeClr val="tx1"/>
                </a:solidFill>
                <a:ea typeface="黑体" panose="02010609060101010101" pitchFamily="49" charset="-122"/>
              </a:rPr>
              <a:t>Background and introduction of the project</a:t>
            </a:r>
            <a:br>
              <a:rPr lang="en-GB" altLang="zh-CN" sz="2600" smtClean="0">
                <a:solidFill>
                  <a:schemeClr val="tx1"/>
                </a:solidFill>
                <a:ea typeface="黑体" panose="02010609060101010101" pitchFamily="49" charset="-122"/>
              </a:rPr>
            </a:br>
            <a:endParaRPr lang="en-GB" altLang="zh-CN" sz="2600" smtClean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114E3EDE-1A0C-42F0-94F4-5A7B79388BA1}" type="slidenum">
              <a:rPr lang="en-US" altLang="zh-CN" sz="1000">
                <a:solidFill>
                  <a:schemeClr val="tx1"/>
                </a:solidFill>
              </a:rPr>
              <a:pPr/>
              <a:t>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黑体" panose="02010609060101010101" pitchFamily="49" charset="-122"/>
              </a:rPr>
              <a:t>恩智浦微控制器选型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选型：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选型特性：</a:t>
            </a: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 </a:t>
            </a:r>
          </a:p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选型理由：</a:t>
            </a: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9E650FAF-E4C0-40EC-830F-7F7F3EF5424E}" type="datetime4">
              <a:rPr lang="en-US" altLang="zh-CN" sz="1000">
                <a:solidFill>
                  <a:schemeClr val="tx1"/>
                </a:solidFill>
              </a:rPr>
              <a:pPr/>
              <a:t>December 18, 2014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9219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670425" y="6542088"/>
            <a:ext cx="2895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000" smtClean="0">
                <a:solidFill>
                  <a:schemeClr val="tx1"/>
                </a:solidFill>
                <a:ea typeface="宋体" panose="02010600030101010101" pitchFamily="2" charset="-122"/>
              </a:rPr>
              <a:t>Subject / Department / Author - 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601CAFFA-EDE2-4765-A924-9BD7261A11C6}" type="slidenum">
              <a:rPr lang="en-US" altLang="zh-CN" sz="1000">
                <a:solidFill>
                  <a:schemeClr val="tx1"/>
                </a:solidFill>
              </a:rPr>
              <a:pPr/>
              <a:t>5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grpSp>
        <p:nvGrpSpPr>
          <p:cNvPr id="9221" name="Group 2"/>
          <p:cNvGrpSpPr>
            <a:grpSpLocks/>
          </p:cNvGrpSpPr>
          <p:nvPr/>
        </p:nvGrpSpPr>
        <p:grpSpPr bwMode="auto">
          <a:xfrm>
            <a:off x="0" y="0"/>
            <a:ext cx="9144000" cy="6869113"/>
            <a:chOff x="0" y="0"/>
            <a:chExt cx="5760" cy="4327"/>
          </a:xfrm>
        </p:grpSpPr>
        <p:sp>
          <p:nvSpPr>
            <p:cNvPr id="92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60" cy="3314"/>
            </a:xfrm>
            <a:prstGeom prst="rect">
              <a:avLst/>
            </a:prstGeom>
            <a:solidFill>
              <a:srgbClr val="F9B5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>
              <a:off x="0" y="3819"/>
              <a:ext cx="5760" cy="508"/>
            </a:xfrm>
            <a:prstGeom prst="rect">
              <a:avLst/>
            </a:prstGeom>
            <a:solidFill>
              <a:srgbClr val="7BB1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>
              <a:off x="0" y="3313"/>
              <a:ext cx="5760" cy="508"/>
            </a:xfrm>
            <a:prstGeom prst="rect">
              <a:avLst/>
            </a:prstGeom>
            <a:solidFill>
              <a:srgbClr val="7B80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22" name="Rectangle 10"/>
          <p:cNvSpPr>
            <a:spLocks noGrp="1" noChangeArrowheads="1"/>
          </p:cNvSpPr>
          <p:nvPr>
            <p:ph type="title"/>
          </p:nvPr>
        </p:nvSpPr>
        <p:spPr>
          <a:xfrm>
            <a:off x="392113" y="2173288"/>
            <a:ext cx="8359775" cy="914400"/>
          </a:xfrm>
          <a:noFill/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en-US" altLang="zh-CN" smtClean="0">
                <a:solidFill>
                  <a:schemeClr val="tx1"/>
                </a:solidFill>
                <a:ea typeface="宋体" panose="02010600030101010101" pitchFamily="2" charset="-122"/>
              </a:rPr>
              <a:t>功能</a:t>
            </a:r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描述</a:t>
            </a:r>
            <a:r>
              <a:rPr lang="en-US" altLang="zh-CN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en-US" altLang="zh-CN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000" b="0" smtClean="0">
                <a:solidFill>
                  <a:schemeClr val="tx1"/>
                </a:solidFill>
                <a:ea typeface="宋体" panose="02010600030101010101" pitchFamily="2" charset="-122"/>
              </a:rPr>
              <a:t>Function Description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8437F746-2207-4764-A433-46096F08DC4D}" type="slidenum">
              <a:rPr lang="en-US" altLang="zh-CN" sz="1000">
                <a:solidFill>
                  <a:schemeClr val="tx1"/>
                </a:solidFill>
              </a:rPr>
              <a:pPr/>
              <a:t>6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274638"/>
            <a:ext cx="8288338" cy="1152525"/>
          </a:xfrm>
        </p:spPr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设计目的及主要功能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Design Purpose and Key Features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/>
            <a:endParaRPr lang="zh-CN" altLang="en-US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endParaRPr lang="zh-CN" altLang="en-US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37C22EFF-EE96-480B-A27F-B07448EDA98F}" type="slidenum">
              <a:rPr lang="en-US" altLang="zh-CN" sz="1000">
                <a:solidFill>
                  <a:schemeClr val="tx1"/>
                </a:solidFill>
              </a:rPr>
              <a:pPr/>
              <a:t>7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系统原理和技术特点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System Principles and technical features</a:t>
            </a:r>
            <a:endParaRPr lang="zh-CN" altLang="en-US" sz="2600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endParaRPr lang="zh-CN" altLang="en-US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endParaRPr lang="zh-CN" altLang="en-US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DC08A3D8-DF18-40C1-8A80-4F1A6FD97D77}" type="slidenum">
              <a:rPr lang="en-US" altLang="zh-CN" sz="1000">
                <a:solidFill>
                  <a:schemeClr val="tx1"/>
                </a:solidFill>
              </a:rPr>
              <a:pPr/>
              <a:t>8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274638"/>
            <a:ext cx="8288338" cy="1085850"/>
          </a:xfrm>
        </p:spPr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创新设计的体现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Creative Design in application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4582683D-F6F2-4304-A1BD-CB85F196C5D5}" type="datetime4">
              <a:rPr lang="en-US" altLang="zh-CN" sz="1000">
                <a:solidFill>
                  <a:schemeClr val="tx1"/>
                </a:solidFill>
              </a:rPr>
              <a:pPr/>
              <a:t>December 18, 2014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331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670425" y="6542088"/>
            <a:ext cx="2895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000" smtClean="0">
                <a:solidFill>
                  <a:schemeClr val="tx1"/>
                </a:solidFill>
                <a:ea typeface="宋体" panose="02010600030101010101" pitchFamily="2" charset="-122"/>
              </a:rPr>
              <a:t>Subject / Department / Author - </a:t>
            </a: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670D426D-6947-49E1-8B0F-B65EF7F4A254}" type="slidenum">
              <a:rPr lang="en-US" altLang="zh-CN" sz="1000">
                <a:solidFill>
                  <a:schemeClr val="tx1"/>
                </a:solidFill>
              </a:rPr>
              <a:pPr/>
              <a:t>9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grpSp>
        <p:nvGrpSpPr>
          <p:cNvPr id="13317" name="Group 2"/>
          <p:cNvGrpSpPr>
            <a:grpSpLocks/>
          </p:cNvGrpSpPr>
          <p:nvPr/>
        </p:nvGrpSpPr>
        <p:grpSpPr bwMode="auto">
          <a:xfrm>
            <a:off x="-26988" y="0"/>
            <a:ext cx="9170988" cy="6869113"/>
            <a:chOff x="-17" y="0"/>
            <a:chExt cx="5777" cy="4327"/>
          </a:xfrm>
        </p:grpSpPr>
        <p:sp>
          <p:nvSpPr>
            <p:cNvPr id="13319" name="Rectangle 3"/>
            <p:cNvSpPr>
              <a:spLocks noChangeArrowheads="1"/>
            </p:cNvSpPr>
            <p:nvPr/>
          </p:nvSpPr>
          <p:spPr bwMode="auto">
            <a:xfrm>
              <a:off x="1074" y="0"/>
              <a:ext cx="4686" cy="4327"/>
            </a:xfrm>
            <a:prstGeom prst="rect">
              <a:avLst/>
            </a:prstGeom>
            <a:solidFill>
              <a:srgbClr val="C9D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320" name="Rectangle 4"/>
            <p:cNvSpPr>
              <a:spLocks noChangeArrowheads="1"/>
            </p:cNvSpPr>
            <p:nvPr/>
          </p:nvSpPr>
          <p:spPr bwMode="auto">
            <a:xfrm>
              <a:off x="-17" y="0"/>
              <a:ext cx="563" cy="4327"/>
            </a:xfrm>
            <a:prstGeom prst="rect">
              <a:avLst/>
            </a:prstGeom>
            <a:solidFill>
              <a:srgbClr val="7BB1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321" name="Rectangle 5"/>
            <p:cNvSpPr>
              <a:spLocks noChangeArrowheads="1"/>
            </p:cNvSpPr>
            <p:nvPr/>
          </p:nvSpPr>
          <p:spPr bwMode="auto">
            <a:xfrm>
              <a:off x="528" y="0"/>
              <a:ext cx="563" cy="4327"/>
            </a:xfrm>
            <a:prstGeom prst="rect">
              <a:avLst/>
            </a:prstGeom>
            <a:solidFill>
              <a:srgbClr val="58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>
          <a:xfrm>
            <a:off x="2609850" y="2974975"/>
            <a:ext cx="6108700" cy="914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zh-CN" b="0" smtClean="0">
                <a:solidFill>
                  <a:schemeClr val="tx1"/>
                </a:solidFill>
                <a:ea typeface="宋体" panose="02010600030101010101" pitchFamily="2" charset="-122"/>
              </a:rPr>
              <a:t>系统框图  </a:t>
            </a:r>
            <a:r>
              <a:rPr lang="en-US" altLang="zh-CN" b="0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en-US" altLang="zh-CN" b="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400" b="0" smtClean="0">
                <a:solidFill>
                  <a:schemeClr val="tx1"/>
                </a:solidFill>
                <a:ea typeface="宋体" panose="02010600030101010101" pitchFamily="2" charset="-122"/>
              </a:rPr>
              <a:t>Diagrams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7C1BE0B4-FF93-4EB2-90FF-A041B7BAAD77}" type="slidenum">
              <a:rPr lang="en-US" altLang="zh-CN" sz="1000">
                <a:solidFill>
                  <a:schemeClr val="tx1"/>
                </a:solidFill>
              </a:rPr>
              <a:pPr/>
              <a:t>10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系统框图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Block Diagram </a:t>
            </a:r>
            <a:endParaRPr lang="zh-CN" altLang="en-US" sz="2600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8B508F50-453F-4052-BD35-25C3DBAED900}" type="slidenum">
              <a:rPr lang="en-US" altLang="zh-CN" sz="1000">
                <a:solidFill>
                  <a:schemeClr val="tx1"/>
                </a:solidFill>
              </a:rPr>
              <a:pPr/>
              <a:t>11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274638"/>
            <a:ext cx="8288338" cy="1262062"/>
          </a:xfrm>
        </p:spPr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框图详细介绍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Description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endParaRPr lang="zh-CN" altLang="en-US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517EE529-AEDF-4DE3-9AC1-50D80B410C59}" type="datetime4">
              <a:rPr lang="en-US" altLang="zh-CN" sz="1000">
                <a:solidFill>
                  <a:schemeClr val="tx1"/>
                </a:solidFill>
              </a:rPr>
              <a:pPr/>
              <a:t>December 18, 2014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670425" y="6542088"/>
            <a:ext cx="2895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000" smtClean="0">
                <a:solidFill>
                  <a:schemeClr val="tx1"/>
                </a:solidFill>
                <a:ea typeface="宋体" panose="02010600030101010101" pitchFamily="2" charset="-122"/>
              </a:rPr>
              <a:t>Subject / Department / Author - 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198FD24D-82AB-4A79-B220-A85EE30069C9}" type="slidenum">
              <a:rPr lang="en-US" altLang="zh-CN" sz="1000">
                <a:solidFill>
                  <a:schemeClr val="tx1"/>
                </a:solidFill>
              </a:rPr>
              <a:pPr/>
              <a:t>12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grpSp>
        <p:nvGrpSpPr>
          <p:cNvPr id="16389" name="Group 2"/>
          <p:cNvGrpSpPr>
            <a:grpSpLocks/>
          </p:cNvGrpSpPr>
          <p:nvPr/>
        </p:nvGrpSpPr>
        <p:grpSpPr bwMode="auto">
          <a:xfrm>
            <a:off x="-26988" y="-11113"/>
            <a:ext cx="9170988" cy="6897688"/>
            <a:chOff x="-17" y="-7"/>
            <a:chExt cx="5777" cy="4345"/>
          </a:xfrm>
        </p:grpSpPr>
        <p:sp>
          <p:nvSpPr>
            <p:cNvPr id="1639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60" cy="4327"/>
            </a:xfrm>
            <a:prstGeom prst="rect">
              <a:avLst/>
            </a:prstGeom>
            <a:solidFill>
              <a:srgbClr val="C9D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392" name="Rectangle 4"/>
            <p:cNvSpPr>
              <a:spLocks noChangeArrowheads="1"/>
            </p:cNvSpPr>
            <p:nvPr/>
          </p:nvSpPr>
          <p:spPr bwMode="auto">
            <a:xfrm>
              <a:off x="-17" y="0"/>
              <a:ext cx="563" cy="4327"/>
            </a:xfrm>
            <a:prstGeom prst="rect">
              <a:avLst/>
            </a:prstGeom>
            <a:solidFill>
              <a:srgbClr val="7BB1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393" name="Freeform 5"/>
            <p:cNvSpPr>
              <a:spLocks/>
            </p:cNvSpPr>
            <p:nvPr/>
          </p:nvSpPr>
          <p:spPr bwMode="auto">
            <a:xfrm flipH="1">
              <a:off x="529" y="-7"/>
              <a:ext cx="1379" cy="4345"/>
            </a:xfrm>
            <a:custGeom>
              <a:avLst/>
              <a:gdLst>
                <a:gd name="T0" fmla="*/ 21 w 1373"/>
                <a:gd name="T1" fmla="*/ 0 h 4345"/>
                <a:gd name="T2" fmla="*/ 1385 w 1373"/>
                <a:gd name="T3" fmla="*/ 0 h 4345"/>
                <a:gd name="T4" fmla="*/ 1385 w 1373"/>
                <a:gd name="T5" fmla="*/ 4345 h 4345"/>
                <a:gd name="T6" fmla="*/ 0 w 1373"/>
                <a:gd name="T7" fmla="*/ 4345 h 4345"/>
                <a:gd name="T8" fmla="*/ 1370 w 1373"/>
                <a:gd name="T9" fmla="*/ 2155 h 4345"/>
                <a:gd name="T10" fmla="*/ 21 w 1373"/>
                <a:gd name="T11" fmla="*/ 0 h 4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73" h="4345">
                  <a:moveTo>
                    <a:pt x="21" y="0"/>
                  </a:moveTo>
                  <a:lnTo>
                    <a:pt x="1373" y="0"/>
                  </a:lnTo>
                  <a:lnTo>
                    <a:pt x="1373" y="4345"/>
                  </a:lnTo>
                  <a:lnTo>
                    <a:pt x="0" y="4345"/>
                  </a:lnTo>
                  <a:lnTo>
                    <a:pt x="1358" y="21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730375" y="2789238"/>
            <a:ext cx="225583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000" b="1">
                <a:solidFill>
                  <a:schemeClr val="tx1"/>
                </a:solidFill>
                <a:ea typeface="黑体" panose="02010609060101010101" pitchFamily="49" charset="-122"/>
              </a:rPr>
              <a:t>项</a:t>
            </a:r>
            <a:r>
              <a:rPr lang="zh-CN" altLang="en-US" sz="3000" b="1">
                <a:solidFill>
                  <a:schemeClr val="tx1"/>
                </a:solidFill>
                <a:ea typeface="黑体" panose="02010609060101010101" pitchFamily="49" charset="-122"/>
              </a:rPr>
              <a:t>目总结</a:t>
            </a:r>
            <a:endParaRPr lang="zh-CN" altLang="en-US" sz="160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r>
              <a:rPr lang="en-US" altLang="zh-CN">
                <a:solidFill>
                  <a:schemeClr val="tx1"/>
                </a:solidFill>
                <a:ea typeface="黑体" panose="02010609060101010101" pitchFamily="49" charset="-122"/>
              </a:rPr>
              <a:t>Conclusion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6AE8F480-A009-4F66-84A7-AB209D26B7AA}" type="slidenum">
              <a:rPr lang="en-US" altLang="zh-CN" sz="1000">
                <a:solidFill>
                  <a:schemeClr val="tx1"/>
                </a:solidFill>
              </a:rPr>
              <a:pPr/>
              <a:t>13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结论总结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Summary &amp; Conclusion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en-US" altLang="zh-CN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2"/>
          <p:cNvSpPr>
            <a:spLocks noGrp="1"/>
          </p:cNvSpPr>
          <p:nvPr>
            <p:ph type="dt" sz="quarter" idx="4294967295"/>
          </p:nvPr>
        </p:nvSpPr>
        <p:spPr>
          <a:xfrm>
            <a:off x="6654800" y="6542088"/>
            <a:ext cx="2133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87910AB0-FD0A-4995-8795-0628038D7046}" type="datetime4">
              <a:rPr lang="en-US" altLang="zh-CN" sz="1000">
                <a:solidFill>
                  <a:schemeClr val="tx1"/>
                </a:solidFill>
              </a:rPr>
              <a:pPr/>
              <a:t>December 18, 2014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843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670425" y="6542088"/>
            <a:ext cx="2895600" cy="160337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000" smtClean="0">
                <a:solidFill>
                  <a:schemeClr val="tx1"/>
                </a:solidFill>
                <a:ea typeface="宋体" panose="02010600030101010101" pitchFamily="2" charset="-122"/>
              </a:rPr>
              <a:t>Subject / Department / Author - </a:t>
            </a:r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DD9DAD0F-1115-4DE9-BF1C-525DF8B6A139}" type="slidenum">
              <a:rPr lang="en-US" altLang="zh-CN" sz="1000">
                <a:solidFill>
                  <a:schemeClr val="tx1"/>
                </a:solidFill>
              </a:rPr>
              <a:pPr/>
              <a:t>14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grpSp>
        <p:nvGrpSpPr>
          <p:cNvPr id="18437" name="Group 2"/>
          <p:cNvGrpSpPr>
            <a:grpSpLocks/>
          </p:cNvGrpSpPr>
          <p:nvPr/>
        </p:nvGrpSpPr>
        <p:grpSpPr bwMode="auto">
          <a:xfrm>
            <a:off x="-26988" y="0"/>
            <a:ext cx="9170988" cy="6869113"/>
            <a:chOff x="-17" y="0"/>
            <a:chExt cx="5777" cy="4327"/>
          </a:xfrm>
        </p:grpSpPr>
        <p:sp>
          <p:nvSpPr>
            <p:cNvPr id="1843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rgbClr val="F9B5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8440" name="Rectangle 4"/>
            <p:cNvSpPr>
              <a:spLocks noChangeArrowheads="1"/>
            </p:cNvSpPr>
            <p:nvPr/>
          </p:nvSpPr>
          <p:spPr bwMode="auto">
            <a:xfrm>
              <a:off x="-17" y="0"/>
              <a:ext cx="563" cy="4327"/>
            </a:xfrm>
            <a:prstGeom prst="rect">
              <a:avLst/>
            </a:prstGeom>
            <a:solidFill>
              <a:srgbClr val="7BB1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8441" name="Rectangle 5"/>
            <p:cNvSpPr>
              <a:spLocks noChangeArrowheads="1"/>
            </p:cNvSpPr>
            <p:nvPr/>
          </p:nvSpPr>
          <p:spPr bwMode="auto">
            <a:xfrm>
              <a:off x="528" y="0"/>
              <a:ext cx="563" cy="4327"/>
            </a:xfrm>
            <a:prstGeom prst="rect">
              <a:avLst/>
            </a:prstGeom>
            <a:solidFill>
              <a:srgbClr val="7B80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>
          <a:xfrm>
            <a:off x="2100263" y="2427288"/>
            <a:ext cx="6108700" cy="914400"/>
          </a:xfrm>
          <a:noFill/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mtClean="0">
                <a:solidFill>
                  <a:schemeClr val="tx1"/>
                </a:solidFill>
                <a:ea typeface="宋体" panose="02010600030101010101" pitchFamily="2" charset="-122"/>
              </a:rPr>
              <a:t>代码、流程图、原理图、设计实例照片等 （附加分项）</a:t>
            </a:r>
            <a:r>
              <a:rPr lang="en-US" altLang="zh-CN" sz="2600" b="0" smtClean="0">
                <a:solidFill>
                  <a:schemeClr val="tx1"/>
                </a:solidFill>
                <a:ea typeface="宋体" panose="02010600030101010101" pitchFamily="2" charset="-122"/>
              </a:rPr>
              <a:t/>
            </a:r>
            <a:br>
              <a:rPr lang="en-US" altLang="zh-CN" sz="2600" b="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000" b="0" smtClean="0">
                <a:solidFill>
                  <a:schemeClr val="tx1"/>
                </a:solidFill>
                <a:ea typeface="宋体" panose="02010600030101010101" pitchFamily="2" charset="-122"/>
              </a:rPr>
              <a:t>Code, Flow chart, demo board picture etc. (optional)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EF47D6D9-B254-4106-8FFC-19B392393AA3}" type="slidenum">
              <a:rPr lang="en-US" altLang="zh-CN" sz="1000">
                <a:solidFill>
                  <a:schemeClr val="tx1"/>
                </a:solidFill>
              </a:rPr>
              <a:pPr/>
              <a:t>15</a:t>
            </a:fld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  <a:t>软件流程（定义输入输出和控制操作）</a:t>
            </a:r>
            <a:br>
              <a:rPr lang="zh-CN" altLang="en-US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  <a:t>Software Process (define Input/Output, operations…)</a:t>
            </a:r>
            <a:br>
              <a:rPr lang="en-US" altLang="zh-CN" sz="2600" smtClean="0">
                <a:solidFill>
                  <a:schemeClr val="tx1"/>
                </a:solidFill>
                <a:ea typeface="宋体" panose="02010600030101010101" pitchFamily="2" charset="-122"/>
              </a:rPr>
            </a:br>
            <a:endParaRPr lang="zh-CN" altLang="en-US" sz="2600" smtClean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5"/>
  <p:tag name="WMTOOLS" val="&lt;WMTools ver=&quot;1.0&quot;&gt;&lt;Timings time=&quot;8-9-2006 13:30:50&quot;&gt;&lt;Slide id=&quot;330&quot; dur=&quot;1.406&quot;/&gt;&lt;/Timings&gt;&lt;/WMTools&gt;"/>
</p:tagLst>
</file>

<file path=ppt/theme/theme1.xml><?xml version="1.0" encoding="utf-8"?>
<a:theme xmlns:a="http://schemas.openxmlformats.org/drawingml/2006/main" name="NXP PowerPoint template PUBLIC">
  <a:themeElements>
    <a:clrScheme name="NXP color template">
      <a:dk1>
        <a:srgbClr val="000000"/>
      </a:dk1>
      <a:lt1>
        <a:srgbClr val="FFFFFF"/>
      </a:lt1>
      <a:dk2>
        <a:srgbClr val="D9EDF1"/>
      </a:dk2>
      <a:lt2>
        <a:srgbClr val="A7A9AC"/>
      </a:lt2>
      <a:accent1>
        <a:srgbClr val="88DBFC"/>
      </a:accent1>
      <a:accent2>
        <a:srgbClr val="B7F000"/>
      </a:accent2>
      <a:accent3>
        <a:srgbClr val="FFAD3F"/>
      </a:accent3>
      <a:accent4>
        <a:srgbClr val="00B4B0"/>
      </a:accent4>
      <a:accent5>
        <a:srgbClr val="8C8C0A"/>
      </a:accent5>
      <a:accent6>
        <a:srgbClr val="CC0057"/>
      </a:accent6>
      <a:hlink>
        <a:srgbClr val="FFAD3F"/>
      </a:hlink>
      <a:folHlink>
        <a:srgbClr val="00B4B0"/>
      </a:folHlink>
    </a:clrScheme>
    <a:fontScheme name="NXP template_4_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XP template_4_3 1">
        <a:dk1>
          <a:srgbClr val="000000"/>
        </a:dk1>
        <a:lt1>
          <a:srgbClr val="FFFFFF"/>
        </a:lt1>
        <a:dk2>
          <a:srgbClr val="000000"/>
        </a:dk2>
        <a:lt2>
          <a:srgbClr val="9EA1B2"/>
        </a:lt2>
        <a:accent1>
          <a:srgbClr val="88DBFC"/>
        </a:accent1>
        <a:accent2>
          <a:srgbClr val="B7F000"/>
        </a:accent2>
        <a:accent3>
          <a:srgbClr val="FFFFFF"/>
        </a:accent3>
        <a:accent4>
          <a:srgbClr val="000000"/>
        </a:accent4>
        <a:accent5>
          <a:srgbClr val="C3EAFD"/>
        </a:accent5>
        <a:accent6>
          <a:srgbClr val="A6D900"/>
        </a:accent6>
        <a:hlink>
          <a:srgbClr val="FFAD3F"/>
        </a:hlink>
        <a:folHlink>
          <a:srgbClr val="00B4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PUBLIC</Template>
  <TotalTime>36</TotalTime>
  <Words>205</Words>
  <Application>Microsoft Office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黑体</vt:lpstr>
      <vt:lpstr>宋体</vt:lpstr>
      <vt:lpstr>Arial</vt:lpstr>
      <vt:lpstr>NXP PowerPoint template PUBLIC</vt:lpstr>
      <vt:lpstr>设计题目（中文） 英文</vt:lpstr>
      <vt:lpstr>设计项目摘要 Abstract</vt:lpstr>
      <vt:lpstr>项目背景及介绍 Background and introduction of the project </vt:lpstr>
      <vt:lpstr>恩智浦微控制器选型</vt:lpstr>
      <vt:lpstr>功能描述 Function Description</vt:lpstr>
      <vt:lpstr>设计目的及主要功能 Design Purpose and Key Features</vt:lpstr>
      <vt:lpstr>系统原理和技术特点 System Principles and technical features</vt:lpstr>
      <vt:lpstr>创新设计的体现 Creative Design in application</vt:lpstr>
      <vt:lpstr>系统框图   Diagrams</vt:lpstr>
      <vt:lpstr>系统框图 Block Diagram </vt:lpstr>
      <vt:lpstr>框图详细介绍 Description</vt:lpstr>
      <vt:lpstr>PowerPoint Presentation</vt:lpstr>
      <vt:lpstr>结论总结 Summary &amp; Conclusion</vt:lpstr>
      <vt:lpstr>代码、流程图、原理图、设计实例照片等 （附加分项） Code, Flow chart, demo board picture etc. (optional)</vt:lpstr>
      <vt:lpstr>软件流程（定义输入输出和控制操作） Software Process (define Input/Output, operations…) </vt:lpstr>
    </vt:vector>
  </TitlesOfParts>
  <Company>NXP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设计题目（中文） 英文</dc:title>
  <dc:creator>Jannet Chen</dc:creator>
  <cp:lastModifiedBy>Jannet Chen</cp:lastModifiedBy>
  <cp:revision>3</cp:revision>
  <dcterms:created xsi:type="dcterms:W3CDTF">2014-12-18T08:44:11Z</dcterms:created>
  <dcterms:modified xsi:type="dcterms:W3CDTF">2014-12-18T09:53:35Z</dcterms:modified>
</cp:coreProperties>
</file>